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6" r:id="rId5"/>
    <p:sldId id="259" r:id="rId6"/>
    <p:sldId id="261" r:id="rId7"/>
    <p:sldId id="262" r:id="rId8"/>
    <p:sldId id="260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3zXveVwBrA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OcvrYaRkZ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652713" y="1930400"/>
            <a:ext cx="8915399" cy="2184400"/>
          </a:xfrm>
        </p:spPr>
        <p:txBody>
          <a:bodyPr>
            <a:normAutofit/>
          </a:bodyPr>
          <a:lstStyle/>
          <a:p>
            <a:pPr algn="ctr"/>
            <a:r>
              <a:rPr lang="ar-SA" sz="6000" b="1" dirty="0"/>
              <a:t>فعالية الضغط الجماعي</a:t>
            </a:r>
            <a:endParaRPr lang="he-IL" sz="6000" dirty="0"/>
          </a:p>
        </p:txBody>
      </p:sp>
    </p:spTree>
    <p:extLst>
      <p:ext uri="{BB962C8B-B14F-4D97-AF65-F5344CB8AC3E}">
        <p14:creationId xmlns:p14="http://schemas.microsoft.com/office/powerpoint/2010/main" val="239594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3zXveVwBr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25611" y="553222"/>
            <a:ext cx="10688596" cy="601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36600" y="3263900"/>
            <a:ext cx="9753600" cy="1816100"/>
          </a:xfrm>
        </p:spPr>
        <p:txBody>
          <a:bodyPr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ar-SA" sz="4000" b="1" dirty="0"/>
              <a:t>ماذا </a:t>
            </a:r>
            <a:r>
              <a:rPr lang="ar-SA" sz="4000" b="1" dirty="0" smtClean="0"/>
              <a:t>رأيتم في الفيلم؟ ما رأيكم في تصرف الأشخاص داخل المصعد؟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4659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3400" y="3759200"/>
            <a:ext cx="9753600" cy="1308100"/>
          </a:xfrm>
        </p:spPr>
        <p:txBody>
          <a:bodyPr>
            <a:normAutofit/>
          </a:bodyPr>
          <a:lstStyle/>
          <a:p>
            <a:pPr algn="r"/>
            <a:r>
              <a:rPr lang="ar-SA" sz="4000" b="1" dirty="0"/>
              <a:t>ماذا تعني لكم كلمة "الضغط الجماعي"؟ 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71073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3400" y="3759200"/>
            <a:ext cx="9753600" cy="1308100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/>
              <a:t> </a:t>
            </a:r>
            <a:r>
              <a:rPr lang="ar-SA" sz="4800" b="1" dirty="0"/>
              <a:t>أعطوا أمثلة من حياتكم </a:t>
            </a:r>
            <a:r>
              <a:rPr lang="ar-SA" sz="4800" b="1" dirty="0" smtClean="0"/>
              <a:t>اليومية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345728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02425" y="13353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 smtClean="0"/>
              <a:t>الضغط الجماعي: تعريف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587500" y="3314700"/>
            <a:ext cx="9066212" cy="27305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ar-SA" sz="3200" b="1" dirty="0"/>
              <a:t>هو تغيير في سلوك الفرد نتيجة للصراع النفسي (الداخلي) بين رغبته في عمل ما يشاء وبين الحاجة إلى الانتماء ومشابهة من حوله.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1409883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05000" y="1638300"/>
            <a:ext cx="9855199" cy="2549650"/>
          </a:xfrm>
        </p:spPr>
        <p:txBody>
          <a:bodyPr>
            <a:normAutofit/>
          </a:bodyPr>
          <a:lstStyle/>
          <a:p>
            <a:pPr algn="r"/>
            <a:r>
              <a:rPr lang="ar-SA" b="1" dirty="0"/>
              <a:t>إذا أقامت مجموعة طلاب جروب </a:t>
            </a:r>
            <a:r>
              <a:rPr lang="ar-SA" b="1" dirty="0" err="1"/>
              <a:t>واتسأب</a:t>
            </a:r>
            <a:r>
              <a:rPr lang="ar-SA" b="1" dirty="0"/>
              <a:t> باسم "</a:t>
            </a:r>
            <a:r>
              <a:rPr lang="en-US" b="1" dirty="0"/>
              <a:t>friends for ever</a:t>
            </a:r>
            <a:r>
              <a:rPr lang="ar-SA" b="1" dirty="0"/>
              <a:t>" ووضعت شرط إدخالك الجروب بأن تقطع علاقتك مع أحد طلاب الصف.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905001" y="5041429"/>
            <a:ext cx="9599610" cy="860400"/>
          </a:xfrm>
        </p:spPr>
        <p:txBody>
          <a:bodyPr>
            <a:noAutofit/>
          </a:bodyPr>
          <a:lstStyle/>
          <a:p>
            <a:pPr algn="r"/>
            <a:r>
              <a:rPr lang="ar-SA" sz="4000" b="1" dirty="0"/>
              <a:t>ما هي ردود الفعل الممكنة من طرفك؟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88711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68400" y="2717800"/>
            <a:ext cx="9753600" cy="2222500"/>
          </a:xfrm>
        </p:spPr>
        <p:txBody>
          <a:bodyPr>
            <a:normAutofit fontScale="90000"/>
          </a:bodyPr>
          <a:lstStyle/>
          <a:p>
            <a:pPr algn="r"/>
            <a:r>
              <a:rPr lang="ar-SA" sz="4800" b="1" dirty="0"/>
              <a:t>ما هي </a:t>
            </a:r>
            <a:r>
              <a:rPr lang="ar-SA" sz="4800" b="1" dirty="0" smtClean="0"/>
              <a:t>الصعوبات </a:t>
            </a:r>
            <a:r>
              <a:rPr lang="ar-SA" sz="4800" b="1" dirty="0"/>
              <a:t>التي يمر بها </a:t>
            </a:r>
            <a:r>
              <a:rPr lang="ar-SA" sz="4800" b="1" dirty="0" smtClean="0"/>
              <a:t/>
            </a:r>
            <a:br>
              <a:rPr lang="ar-SA" sz="4800" b="1" dirty="0" smtClean="0"/>
            </a:br>
            <a:r>
              <a:rPr lang="ar-SA" sz="4800" b="1" dirty="0"/>
              <a:t/>
            </a:r>
            <a:br>
              <a:rPr lang="ar-SA" sz="4800" b="1" dirty="0"/>
            </a:br>
            <a:r>
              <a:rPr lang="ar-SA" sz="4800" b="1" dirty="0" smtClean="0"/>
              <a:t>الفرد </a:t>
            </a:r>
            <a:r>
              <a:rPr lang="ar-SA" sz="4800" b="1" dirty="0"/>
              <a:t>في مواجهة الضغط الجماعي؟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846039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647025" y="433610"/>
            <a:ext cx="5560475" cy="1280890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/>
              <a:t>تلخيص </a:t>
            </a:r>
            <a:r>
              <a:rPr lang="ar-SA" sz="5400" b="1" dirty="0" smtClean="0"/>
              <a:t>الردود </a:t>
            </a:r>
            <a:endParaRPr lang="he-IL" sz="54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0" y="2057400"/>
            <a:ext cx="7098774" cy="4533900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ar-SA" sz="2400" b="1" dirty="0" smtClean="0"/>
              <a:t>الرضوخ </a:t>
            </a:r>
            <a:r>
              <a:rPr lang="ar-SA" sz="2400" b="1" dirty="0"/>
              <a:t>وقطع العلاقة. </a:t>
            </a:r>
            <a:endParaRPr lang="ar-SA" sz="2400" b="1" dirty="0" smtClean="0"/>
          </a:p>
          <a:p>
            <a:pPr>
              <a:buAutoNum type="arabicPeriod"/>
            </a:pPr>
            <a:endParaRPr lang="ar-SA" sz="2400" b="1" dirty="0" smtClean="0"/>
          </a:p>
          <a:p>
            <a:pPr>
              <a:buAutoNum type="arabicPeriod"/>
            </a:pPr>
            <a:r>
              <a:rPr lang="ar-SA" sz="2400" b="1" dirty="0" smtClean="0"/>
              <a:t>محاورة </a:t>
            </a:r>
            <a:r>
              <a:rPr lang="ar-SA" sz="2400" b="1" dirty="0"/>
              <a:t>المجموعة حول طلبهم. </a:t>
            </a:r>
            <a:endParaRPr lang="ar-SA" sz="2400" b="1" dirty="0" smtClean="0"/>
          </a:p>
          <a:p>
            <a:pPr>
              <a:buAutoNum type="arabicPeriod"/>
            </a:pPr>
            <a:endParaRPr lang="ar-SA" sz="2400" b="1" dirty="0"/>
          </a:p>
          <a:p>
            <a:pPr>
              <a:buAutoNum type="arabicPeriod"/>
            </a:pPr>
            <a:r>
              <a:rPr lang="ar-SA" sz="2400" b="1" dirty="0" smtClean="0"/>
              <a:t>الثبات </a:t>
            </a:r>
            <a:r>
              <a:rPr lang="ar-SA" sz="2400" b="1" dirty="0"/>
              <a:t>في الموقف/التصرف وعدم قطع العلاقة، مع أو بدون محاورة المجموعة</a:t>
            </a:r>
            <a:r>
              <a:rPr lang="ar-SA" sz="2400" b="1" dirty="0" smtClean="0"/>
              <a:t>.</a:t>
            </a:r>
          </a:p>
          <a:p>
            <a:pPr>
              <a:buAutoNum type="arabicPeriod"/>
            </a:pPr>
            <a:endParaRPr lang="ar-SA" sz="2400" b="1" dirty="0" smtClean="0"/>
          </a:p>
          <a:p>
            <a:pPr>
              <a:buAutoNum type="arabicPeriod"/>
            </a:pPr>
            <a:r>
              <a:rPr lang="ar-SA" sz="2400" b="1" dirty="0" smtClean="0"/>
              <a:t>التبليغ </a:t>
            </a:r>
            <a:r>
              <a:rPr lang="ar-SA" sz="2400" b="1" dirty="0"/>
              <a:t>لشخص بالغ، محل ثقة، على المقاطعة الاجتماعية التي يتعرض لها الطالب الأخر.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77545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946400" y="2286000"/>
            <a:ext cx="7302500" cy="28956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ar-SA" b="1" dirty="0"/>
              <a:t>كطلاب هذا الصف، ماذا يمكننا فعله لمنع حدوث مثل هذه الحالات وما شابهها بين طلاب الصف؟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62307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OcvrYaRkZ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2976" y="348508"/>
            <a:ext cx="10837492" cy="609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62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155</Words>
  <Application>Microsoft Office PowerPoint</Application>
  <PresentationFormat>Widescreen</PresentationFormat>
  <Paragraphs>18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Gisha</vt:lpstr>
      <vt:lpstr>Tahoma</vt:lpstr>
      <vt:lpstr>Wingdings 3</vt:lpstr>
      <vt:lpstr>עשן מתפתל</vt:lpstr>
      <vt:lpstr>فعالية الضغط الجماعي</vt:lpstr>
      <vt:lpstr>PowerPoint Presentation</vt:lpstr>
      <vt:lpstr>ماذا رأيتم في الفيلم؟ ما رأيكم في تصرف الأشخاص داخل المصعد؟</vt:lpstr>
      <vt:lpstr>ماذا تعني لكم كلمة "الضغط الجماعي"؟ </vt:lpstr>
      <vt:lpstr> أعطوا أمثلة من حياتكم اليومية</vt:lpstr>
      <vt:lpstr>الضغط الجماعي: تعريف</vt:lpstr>
      <vt:lpstr>إذا أقامت مجموعة طلاب جروب واتسأب باسم "friends for ever" ووضعت شرط إدخالك الجروب بأن تقطع علاقتك مع أحد طلاب الصف. </vt:lpstr>
      <vt:lpstr>ما هي الصعوبات التي يمر بها   الفرد في مواجهة الضغط الجماعي؟</vt:lpstr>
      <vt:lpstr>تلخيص الردود </vt:lpstr>
      <vt:lpstr>كطلاب هذا الصف، ماذا يمكننا فعله لمنع حدوث مثل هذه الحالات وما شابهها بين طلاب الصف؟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فعالية الضغط الجماعي</dc:title>
  <dc:creator>win10</dc:creator>
  <cp:lastModifiedBy>Eli.</cp:lastModifiedBy>
  <cp:revision>9</cp:revision>
  <dcterms:created xsi:type="dcterms:W3CDTF">2018-11-25T20:02:51Z</dcterms:created>
  <dcterms:modified xsi:type="dcterms:W3CDTF">2019-02-04T08:18:17Z</dcterms:modified>
</cp:coreProperties>
</file>